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6" r:id="rId1"/>
    <p:sldMasterId id="2147484060" r:id="rId2"/>
    <p:sldMasterId id="2147484072" r:id="rId3"/>
  </p:sldMasterIdLst>
  <p:notesMasterIdLst>
    <p:notesMasterId r:id="rId38"/>
  </p:notesMasterIdLst>
  <p:sldIdLst>
    <p:sldId id="365" r:id="rId4"/>
    <p:sldId id="343" r:id="rId5"/>
    <p:sldId id="336" r:id="rId6"/>
    <p:sldId id="351" r:id="rId7"/>
    <p:sldId id="313" r:id="rId8"/>
    <p:sldId id="314" r:id="rId9"/>
    <p:sldId id="339" r:id="rId10"/>
    <p:sldId id="340" r:id="rId11"/>
    <p:sldId id="355" r:id="rId12"/>
    <p:sldId id="357" r:id="rId13"/>
    <p:sldId id="354" r:id="rId14"/>
    <p:sldId id="341" r:id="rId15"/>
    <p:sldId id="342" r:id="rId16"/>
    <p:sldId id="330" r:id="rId17"/>
    <p:sldId id="345" r:id="rId18"/>
    <p:sldId id="306" r:id="rId19"/>
    <p:sldId id="310" r:id="rId20"/>
    <p:sldId id="316" r:id="rId21"/>
    <p:sldId id="309" r:id="rId22"/>
    <p:sldId id="312" r:id="rId23"/>
    <p:sldId id="334" r:id="rId24"/>
    <p:sldId id="328" r:id="rId25"/>
    <p:sldId id="326" r:id="rId26"/>
    <p:sldId id="319" r:id="rId27"/>
    <p:sldId id="323" r:id="rId28"/>
    <p:sldId id="335" r:id="rId29"/>
    <p:sldId id="349" r:id="rId30"/>
    <p:sldId id="359" r:id="rId31"/>
    <p:sldId id="350" r:id="rId32"/>
    <p:sldId id="361" r:id="rId33"/>
    <p:sldId id="363" r:id="rId34"/>
    <p:sldId id="366" r:id="rId35"/>
    <p:sldId id="367" r:id="rId36"/>
    <p:sldId id="332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AEAEA"/>
    <a:srgbClr val="DDDDDD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38" autoAdjust="0"/>
    <p:restoredTop sz="86447" autoAdjust="0"/>
  </p:normalViewPr>
  <p:slideViewPr>
    <p:cSldViewPr>
      <p:cViewPr>
        <p:scale>
          <a:sx n="80" d="100"/>
          <a:sy n="80" d="100"/>
        </p:scale>
        <p:origin x="-95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41E35C-B7E9-4C50-9CD3-A4961D13C567}" type="datetimeFigureOut">
              <a:rPr lang="ru-RU"/>
              <a:pPr>
                <a:defRPr/>
              </a:pPr>
              <a:t>21.12.2024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DC4C70-06C6-4858-BE7A-ED5FF48B9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1029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 6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942975" y="382386"/>
            <a:ext cx="6294439" cy="5600405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 6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432198" y="5159782"/>
            <a:ext cx="5263116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Группа 6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Полилиния 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Полилиния 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942975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985847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21.12.2024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9546" y="381001"/>
            <a:ext cx="7629525" cy="1493517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38759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942975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975398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975398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73788" y="920377"/>
            <a:ext cx="4618814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253414" y="1741336"/>
            <a:ext cx="2319086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12598" y="1"/>
            <a:ext cx="5516689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11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253413" y="1741336"/>
            <a:ext cx="2319088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942975" y="382386"/>
            <a:ext cx="6294439" cy="5600405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 6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432198" y="5159782"/>
            <a:ext cx="5263116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Группа 6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Полилиния 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Полилиния 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942975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985847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21.12.2024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9546" y="381001"/>
            <a:ext cx="7629525" cy="1493517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38759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942975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975398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975398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432198" y="5159782"/>
            <a:ext cx="5263116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Группа 6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Полилиния 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Полилиния 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73788" y="920377"/>
            <a:ext cx="4618814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253414" y="1741336"/>
            <a:ext cx="2319086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12598" y="1"/>
            <a:ext cx="5516689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11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253413" y="1741336"/>
            <a:ext cx="2319088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942975" y="382386"/>
            <a:ext cx="6294439" cy="5600405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942975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985847" y="2286000"/>
            <a:ext cx="3600450" cy="36195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21.12.2024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9546" y="381001"/>
            <a:ext cx="7629525" cy="1493517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38759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942975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975398" y="2199634"/>
            <a:ext cx="360045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975398" y="2909102"/>
            <a:ext cx="3600450" cy="299639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73788" y="920377"/>
            <a:ext cx="4618814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253414" y="1741336"/>
            <a:ext cx="2319086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12598" y="1"/>
            <a:ext cx="5516689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11" name="Полилиния 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253413" y="1741336"/>
            <a:ext cx="2319088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 rtlCol="0"/>
          <a:lstStyle/>
          <a:p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 rtlCol="0"/>
          <a:lstStyle/>
          <a:p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90000" contrast="-66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21.12.2024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Полилиния 6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90000" contrast="-66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21.12.2024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Полилиния 6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90000" contrast="-66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CD3FE9-5546-4945-B39E-6503FF5A3C7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21.12.2024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48EDA79-D468-49E4-A669-1E9D233B96D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Полилиния 6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556793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проблемного обучения на уроках математики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4581128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Ляпина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Маргарита Алексеевна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МБОУ СШ№ 24 г.Ельца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Липецкой области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918268" y="3859460"/>
            <a:ext cx="2884488" cy="158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918268" y="3868638"/>
            <a:ext cx="2154238" cy="14605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2707381" y="4233763"/>
            <a:ext cx="1460500" cy="730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29505" y="1772816"/>
            <a:ext cx="2143001" cy="355632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29507" y="1772816"/>
            <a:ext cx="2873249" cy="20958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1560" y="3717032"/>
            <a:ext cx="303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A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5489" y="1412776"/>
            <a:ext cx="2792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S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64656" y="3686076"/>
            <a:ext cx="303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B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36899" y="5251103"/>
            <a:ext cx="2968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</a:t>
            </a:r>
            <a:endParaRPr lang="ru-RU" sz="1600" dirty="0">
              <a:latin typeface="Calibri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907156" y="1772816"/>
            <a:ext cx="22349" cy="209582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99592" y="3717032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43608" y="3717032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99592" y="3645024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115616" y="3645024"/>
            <a:ext cx="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987824" y="5013176"/>
            <a:ext cx="72008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059832" y="5013176"/>
            <a:ext cx="144016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Дуга 38"/>
          <p:cNvSpPr/>
          <p:nvPr/>
        </p:nvSpPr>
        <p:spPr>
          <a:xfrm rot="16878813">
            <a:off x="2387457" y="4664947"/>
            <a:ext cx="446735" cy="216024"/>
          </a:xfrm>
          <a:prstGeom prst="arc">
            <a:avLst>
              <a:gd name="adj1" fmla="val 11874122"/>
              <a:gd name="adj2" fmla="val 20981100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059832" y="4797152"/>
            <a:ext cx="216024" cy="144016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2843808" y="4797152"/>
            <a:ext cx="216024" cy="360040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09" name="Rectangle 1"/>
          <p:cNvSpPr>
            <a:spLocks noChangeArrowheads="1"/>
          </p:cNvSpPr>
          <p:nvPr/>
        </p:nvSpPr>
        <p:spPr bwMode="auto">
          <a:xfrm rot="10800000" flipV="1">
            <a:off x="4139952" y="1048958"/>
            <a:ext cx="44644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10 класс. Задача по теме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угол между плоскостями.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тетраэдре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SABC 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углы 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DAB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DAC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ACB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прямые. Найдите угол между плоскостью основания и плоскостью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SBC.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 вот уже при нахождении здесь угла многие учащиеся видят для себя нестандартную ситуацию.</a:t>
            </a: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000232" y="4500570"/>
            <a:ext cx="4804016" cy="8055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31" idx="3"/>
          </p:cNvCxnSpPr>
          <p:nvPr/>
        </p:nvCxnSpPr>
        <p:spPr>
          <a:xfrm flipV="1">
            <a:off x="1981596" y="1571612"/>
            <a:ext cx="2804718" cy="297074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4286248" y="2071678"/>
            <a:ext cx="3000396" cy="200026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3357554" y="3000372"/>
            <a:ext cx="3000396" cy="14287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387500" y="260648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cap="all" spc="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itchFamily="18" charset="0"/>
              </a:rPr>
              <a:t>«задачи с лишними исходными данными» </a:t>
            </a:r>
            <a:endParaRPr lang="ru-RU" sz="2800" dirty="0">
              <a:latin typeface="Advokat Modern" pitchFamily="2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929190" y="4286256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15736" y="4287050"/>
            <a:ext cx="4336" cy="2940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000232" y="2357430"/>
            <a:ext cx="3286148" cy="21431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5036347" y="2536025"/>
            <a:ext cx="214314" cy="1428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5214942" y="2564904"/>
            <a:ext cx="221154" cy="1497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28860" y="571501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643042" y="435769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929190" y="128586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929454" y="442913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5429256" y="214311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4786314" y="471488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928794" y="5214950"/>
            <a:ext cx="4623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длину стороны ВС,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даны высоты АН и ВК.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699792" y="260648"/>
            <a:ext cx="4824536" cy="8641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all" spc="200" normalizeH="0" baseline="0" noProof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vokat Modern" pitchFamily="2" charset="0"/>
              <a:ea typeface="+mj-ea"/>
              <a:cs typeface="+mj-cs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57224" y="1928802"/>
            <a:ext cx="78581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уроке в 10 классе решаем тригонометрическое уравнение вида: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2cos</a:t>
            </a:r>
            <a:r>
              <a:rPr kumimoji="0" lang="en-US" sz="2800" b="0" i="1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 –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 -3=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 дом задано уравнение:</a:t>
            </a:r>
            <a:endParaRPr kumimoji="0" lang="ru-RU" sz="28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kumimoji="0" lang="en-US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5cos</a:t>
            </a:r>
            <a:r>
              <a:rPr kumimoji="0" lang="en-US" sz="2800" b="0" i="1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 + 6sinx – 6 = 0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Уравнение в записи содержит </a:t>
            </a:r>
            <a:r>
              <a:rPr lang="ru-RU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различные функции.</a:t>
            </a:r>
            <a:endParaRPr kumimoji="0" lang="ru-RU" sz="28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Проблемная ситуация принимается учащимися, возникшее затруднение требует своего разрешения – это уже учебная проблема.</a:t>
            </a:r>
            <a:endParaRPr kumimoji="0" lang="en-US" sz="28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332656"/>
            <a:ext cx="61436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dvokat Modern" pitchFamily="2" charset="0"/>
                <a:cs typeface="Times New Roman" pitchFamily="18" charset="0"/>
              </a:rPr>
              <a:t>Создание проблемной ситуации на основе домашних заданий</a:t>
            </a:r>
            <a:endParaRPr lang="ru-RU" sz="3200" dirty="0">
              <a:solidFill>
                <a:schemeClr val="tx2">
                  <a:lumMod val="90000"/>
                  <a:lumOff val="10000"/>
                </a:schemeClr>
              </a:solidFill>
              <a:latin typeface="Advokat Modern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18864" y="260648"/>
            <a:ext cx="8229600" cy="93610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20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vokat Modern" pitchFamily="2" charset="0"/>
                <a:ea typeface="+mj-ea"/>
                <a:cs typeface="+mj-cs"/>
              </a:rPr>
              <a:t>Создание проблемных ситуаций через выполнение практических заданий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500034" y="1214422"/>
            <a:ext cx="8496944" cy="49685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 класс. Темы: «Построение треугольника по трем элементам», «Неравенство треугольника». 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Предлагаю ученикам построить с помощью циркуля и линейки треугольник со сторонами: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а) 5см; 6см; 7см; б) 9см; 5см; 6см;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в) 1см; 2см; 3см;    г) 3см; 4см; 10см. 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Вывод: построить треугольник в последних двух случаях не удается.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ru-RU" sz="2200" b="0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2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Возникает проблема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«При каких же условиях можно построить треугольник, т. е. каково условие существования треугольника»? Чертежи, полученные учащимися при решении этой задачи дают возможность легко сделать вывод: «Каждая сторона треугольника меньше суммы двух других сторон».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954" y="186671"/>
            <a:ext cx="8417550" cy="115409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Создание проблемных ситуаций через решение задач на сравнение и внимание</a:t>
            </a:r>
            <a:endParaRPr lang="ru-RU" sz="28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okat Modern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700768"/>
            <a:ext cx="7992888" cy="4896584"/>
          </a:xfrm>
        </p:spPr>
        <p:txBody>
          <a:bodyPr/>
          <a:lstStyle/>
          <a:p>
            <a:pPr marL="45720" indent="0">
              <a:lnSpc>
                <a:spcPct val="150000"/>
              </a:lnSpc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внимание 5-8 классы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Гарри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Поттера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есть волшебные очки, в которых он видит все зеленое - белым, а все белое - зеленым.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Гарри посмотрел через эти очки на прямоугольник, изображенный справа.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он увидел?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math-on-line.com/olympiada-edu/picture/zadacha-kenguru-56-log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445224"/>
            <a:ext cx="4608512" cy="112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th-on-line.com/olympiada-edu/picture/zadacha-kenguru-56-log-3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495502"/>
            <a:ext cx="1080120" cy="80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545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01216" y="260648"/>
            <a:ext cx="8435280" cy="13681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all" spc="20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vokat Modern" pitchFamily="2" charset="0"/>
                <a:ea typeface="+mj-ea"/>
                <a:cs typeface="+mj-cs"/>
              </a:rPr>
              <a:t>Создание проблемных ситуаций через противоречие нового материала старому, уже известному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043608" y="2060848"/>
            <a:ext cx="7920880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 </a:t>
            </a:r>
            <a:r>
              <a:rPr kumimoji="0" lang="ru-RU" sz="24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кл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Тема «Формулы сокращённого умножения»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Вычисляем: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(2 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/>
              </a:rPr>
              <a:t>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5)²= 2² 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/>
              </a:rPr>
              <a:t>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5² = 100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(5 : 6)² = 5² : 6² = 25 : 36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(3 + 4)² = 3² + 4² = 9 + 16 = 25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Попробуйте сосчитать по-другому.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( 3 + 4)² =7² = 49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Проблемная ситуация создана.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Почему разные результаты? ( 3 +4)² ≠ 3² + 4²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1663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Создание проблемных ситуаций через использование занимательных задани</a:t>
            </a: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й</a:t>
            </a:r>
            <a:endParaRPr lang="ru-RU" sz="28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okat Modern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268760"/>
            <a:ext cx="838842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кл. Тема: </a:t>
            </a:r>
            <a:r>
              <a:rPr lang="ru-RU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«Формулы сокращённого умножения»</a:t>
            </a:r>
          </a:p>
          <a:p>
            <a:pPr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Преступники украли в банке большую сумму денег. Их поймали, но похищенную сумму установить не удалось. Преступники категорически отказываются назвать её, утверждая, что записали это число в виде степени и зашифровали не только основание, но и её показатель. Экспертам удалось узнать основание степени. Это число 597. Но каким был показатель не говорят. После очередного допроса преступники сказали, что показатель степени является корнем уравнения </a:t>
            </a:r>
          </a:p>
          <a:p>
            <a:pPr>
              <a:buNone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+1)</a:t>
            </a:r>
            <a:r>
              <a:rPr lang="ru-RU" sz="22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2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=9</a:t>
            </a:r>
          </a:p>
          <a:p>
            <a:pPr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597</a:t>
            </a:r>
            <a:r>
              <a:rPr lang="ru-RU" sz="22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(600 – 3)</a:t>
            </a:r>
            <a:r>
              <a:rPr lang="ru-RU" sz="22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=600</a:t>
            </a:r>
            <a:r>
              <a:rPr lang="ru-RU" sz="22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+ 3</a:t>
            </a:r>
            <a:r>
              <a:rPr lang="ru-RU" sz="22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360000 – 3600 + 9 =356409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26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Создание проблемных ситуаций через решение задач , связанных с жизнью</a:t>
            </a:r>
            <a:endParaRPr lang="ru-RU" sz="32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okat Modern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6792"/>
            <a:ext cx="8208912" cy="475252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8кл. Тема «Площадь прямоугольника».</a:t>
            </a:r>
          </a:p>
          <a:p>
            <a:pPr marL="45720" indent="0"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решили поменять входную дверь и заказали в фирме изготовить металлическую дверь. Им предоставили платёжный документ, в правильности которого папа усомнился, а именно в стоимости покраски двери. Попросил своего сына самому рассчитать стоимость данной работы.</a:t>
            </a:r>
          </a:p>
          <a:p>
            <a:pPr marL="45720" indent="0">
              <a:buNone/>
            </a:pPr>
            <a:endParaRPr lang="ru-RU" sz="2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Проблемная ситуация 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знать площадь двери (площадь прямоугольника) . Причём норма краски на 1 кв.м и  стоимость работы покраски 1кв.м даны в документе.</a:t>
            </a:r>
          </a:p>
        </p:txBody>
      </p:sp>
    </p:spTree>
    <p:extLst>
      <p:ext uri="{BB962C8B-B14F-4D97-AF65-F5344CB8AC3E}">
        <p14:creationId xmlns="" xmlns:p14="http://schemas.microsoft.com/office/powerpoint/2010/main" val="28405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315200" cy="115409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905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Задача арабского математика XI в</a:t>
            </a:r>
            <a:r>
              <a:rPr lang="ru-RU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208912" cy="35395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dirty="0" smtClean="0"/>
              <a:t>    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обоих берегах реки растет по пальме, одна против другой. Высота одной 30 локтей, другой – 20 локтей. Расстояние между их основаниями – 50 локтей. На верхушке каждой пальмы сидит птица. Внезапно обе птицы заметили рыбу, выплывшую к поверхности воды между пальмами. Они кинулись к ней разом и достигли её одновременно. На каком расстоянии от основания более высокой пальмы появилась рыба?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Picture 2" descr="intere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529" y="4221088"/>
            <a:ext cx="3341455" cy="243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C:\Documents and Settings\Сергей.BA5D79E89859413\Рабочий стол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21088"/>
            <a:ext cx="3286148" cy="243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912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216" y="114663"/>
            <a:ext cx="7315200" cy="115409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Создание проблемных ситуаций через использование занимательных заданий</a:t>
            </a:r>
            <a:endParaRPr lang="ru-RU" sz="28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okat Modern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35"/>
            <a:ext cx="8424936" cy="504060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 </a:t>
            </a:r>
            <a:r>
              <a:rPr lang="ru-RU" sz="2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Тема «Сумма </a:t>
            </a:r>
            <a:r>
              <a:rPr lang="en-US" sz="2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-первых членов арифметической прогрессии» </a:t>
            </a:r>
          </a:p>
          <a:p>
            <a:pPr>
              <a:lnSpc>
                <a:spcPct val="120000"/>
              </a:lnSpc>
              <a:buNone/>
            </a:pP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Изучение 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 о сумме </a:t>
            </a:r>
            <a:r>
              <a:rPr lang="ru-RU" sz="29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–первых членах арифметической прогрессии в 9-ом классе начинаю с рассказа: “Примерно 200 лет тому назад в одной из школ Германии на уроке математики учитель предложил ученикам найти сумму первых 100 натуральных чисел. Все принялись подряд складывать числа, а один ученик почти сразу же дал правильный ответ. Имя этого ученика Карл Фридрих Гаусс. В последствии он стал великим математиком. Как удалось Гауссу так быстро подсчитать эту сумму?”</a:t>
            </a:r>
          </a:p>
          <a:p>
            <a:pPr>
              <a:buNone/>
            </a:pP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</a:t>
            </a:r>
            <a:r>
              <a:rPr lang="ru-RU" sz="2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ситуация: как найти быстро сумму первых 100 натуральных чисел?</a:t>
            </a:r>
          </a:p>
          <a:p>
            <a:pPr>
              <a:buNone/>
            </a:pP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Решение 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(1 + 100) </a:t>
            </a: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</a:t>
            </a: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= 5050</a:t>
            </a:r>
          </a:p>
          <a:p>
            <a:pPr>
              <a:lnSpc>
                <a:spcPct val="120000"/>
              </a:lnSpc>
              <a:buNone/>
            </a:pPr>
            <a:r>
              <a:rPr lang="ru-RU" sz="2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Последовательность 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чисел 1, 2, 3,…,100 является арифметической прогрессией. Теперь выводим формулу суммы </a:t>
            </a:r>
            <a:r>
              <a:rPr lang="en-US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-первых членов арифметической прогрессии.</a:t>
            </a:r>
          </a:p>
          <a:p>
            <a:endParaRPr lang="ru-RU" sz="2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99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43608" y="1514395"/>
            <a:ext cx="748883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</a:rPr>
              <a:t>Проблемное обучение, в первую очередь, включает в себя создание </a:t>
            </a:r>
            <a:endParaRPr lang="ru-RU" sz="4400" dirty="0" smtClean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okat Modern" pitchFamily="2" charset="0"/>
            </a:endParaRPr>
          </a:p>
          <a:p>
            <a:pPr algn="ctr"/>
            <a:r>
              <a:rPr lang="ru-RU" sz="44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</a:rPr>
              <a:t>проблемных 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</a:rPr>
              <a:t>ситуаций </a:t>
            </a:r>
            <a:endParaRPr lang="ru-RU" sz="4400" dirty="0" smtClean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okat Modern" pitchFamily="2" charset="0"/>
            </a:endParaRPr>
          </a:p>
          <a:p>
            <a:pPr algn="ctr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115409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Создание проблемных ситуаций через различные способы решения одной задачи</a:t>
            </a:r>
            <a:endParaRPr lang="ru-RU" sz="28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okat Modern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268760"/>
            <a:ext cx="7560840" cy="5184576"/>
          </a:xfrm>
        </p:spPr>
        <p:txBody>
          <a:bodyPr>
            <a:noAutofit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Пример№1.8кл.Тема:«Квадратные уравнения»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Решить уравнение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3х</a:t>
            </a:r>
            <a:r>
              <a:rPr lang="ru-RU" b="1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+ 2х – 1 = 0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используя различные способы.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способ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общей формуле .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 = b</a:t>
            </a:r>
            <a:r>
              <a:rPr lang="ru-RU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4ac; D = 4 + 12 = 16 = 4</a:t>
            </a:r>
            <a:r>
              <a:rPr lang="ru-RU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Ответ: -1; 1/3.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2способ.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формуле с чётным коэффициентом b  .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( b/ 2)</a:t>
            </a:r>
            <a:r>
              <a:rPr lang="ru-RU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D</a:t>
            </a:r>
            <a:r>
              <a:rPr lang="ru-RU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1 + 3 = 4 = 2</a:t>
            </a:r>
            <a:r>
              <a:rPr lang="ru-RU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  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Ответ: -1; 1/3.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способ.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теореме Виета 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способ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условия , если а + с = b, то х</a:t>
            </a:r>
            <a:r>
              <a:rPr lang="ru-RU" b="1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- 1; х</a:t>
            </a:r>
            <a:r>
              <a:rPr lang="ru-RU" b="1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- с / а 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способ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Выделение полного квадрата.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Разложение на множители способом группировки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Графический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Приведение к виду ( f( x) )</a:t>
            </a:r>
            <a:r>
              <a:rPr lang="ru-RU" b="1" i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( g(x) )</a:t>
            </a:r>
            <a:r>
              <a:rPr lang="ru-RU" b="1" i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579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200834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Определение степени с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 рациональным показателем</a:t>
            </a:r>
            <a:endParaRPr lang="ru-RU" sz="32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okat Modern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9108" y="5436513"/>
            <a:ext cx="6335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почему разные ответы.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Рисунок2.png"/>
          <p:cNvPicPr>
            <a:picLocks noChangeAspect="1"/>
          </p:cNvPicPr>
          <p:nvPr/>
        </p:nvPicPr>
        <p:blipFill>
          <a:blip r:embed="rId2" cstate="print">
            <a:lum bright="-56000"/>
          </a:blip>
          <a:stretch>
            <a:fillRect/>
          </a:stretch>
        </p:blipFill>
        <p:spPr>
          <a:xfrm>
            <a:off x="1043608" y="3140968"/>
            <a:ext cx="7642941" cy="1011852"/>
          </a:xfrm>
          <a:prstGeom prst="rect">
            <a:avLst/>
          </a:prstGeom>
        </p:spPr>
      </p:pic>
      <p:pic>
        <p:nvPicPr>
          <p:cNvPr id="10" name="Рисунок 9" descr="Рисунок11.png"/>
          <p:cNvPicPr>
            <a:picLocks noChangeAspect="1"/>
          </p:cNvPicPr>
          <p:nvPr/>
        </p:nvPicPr>
        <p:blipFill>
          <a:blip r:embed="rId3" cstate="print">
            <a:lum bright="-56000"/>
          </a:blip>
          <a:stretch>
            <a:fillRect/>
          </a:stretch>
        </p:blipFill>
        <p:spPr>
          <a:xfrm>
            <a:off x="1324149" y="1700808"/>
            <a:ext cx="7424315" cy="10545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99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5148064" y="2060848"/>
            <a:ext cx="32403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22948" y="1340768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+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2064830"/>
            <a:ext cx="1782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11y = -33</a:t>
            </a:r>
          </a:p>
          <a:p>
            <a:r>
              <a:rPr lang="en-US" sz="2800" b="1" i="1" dirty="0" smtClean="0"/>
              <a:t>y = -3</a:t>
            </a:r>
            <a:endParaRPr lang="ru-RU" sz="2800" b="1" i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87434" y="1633155"/>
            <a:ext cx="0" cy="292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15426" y="159468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∙</a:t>
            </a:r>
            <a:r>
              <a:rPr lang="ru-RU" b="1" dirty="0" smtClean="0"/>
              <a:t>(-2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9" name="Рисунок 8" descr="Рисунок15.png"/>
          <p:cNvPicPr>
            <a:picLocks noChangeAspect="1"/>
          </p:cNvPicPr>
          <p:nvPr/>
        </p:nvPicPr>
        <p:blipFill>
          <a:blip r:embed="rId2" cstate="print">
            <a:lum bright="-100000"/>
          </a:blip>
          <a:stretch>
            <a:fillRect/>
          </a:stretch>
        </p:blipFill>
        <p:spPr>
          <a:xfrm>
            <a:off x="683568" y="234960"/>
            <a:ext cx="8640960" cy="6388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40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88" y="188641"/>
            <a:ext cx="8358187" cy="95436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itchFamily="18" charset="0"/>
              </a:rPr>
              <a:t>Найти соответствие </a:t>
            </a: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itchFamily="18" charset="0"/>
              </a:rPr>
              <a:t>между 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itchFamily="18" charset="0"/>
              </a:rPr>
              <a:t>системой </a:t>
            </a:r>
            <a:endParaRPr lang="ru-RU" sz="2400" dirty="0" smtClean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okat Modern" pitchFamily="2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itchFamily="18" charset="0"/>
              </a:rPr>
              <a:t>уравнений 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itchFamily="18" charset="0"/>
              </a:rPr>
              <a:t>парой 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itchFamily="18" charset="0"/>
              </a:rPr>
              <a:t>чисел, которая является её решением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</a:rPr>
              <a:t>  </a:t>
            </a:r>
          </a:p>
        </p:txBody>
      </p:sp>
      <p:sp>
        <p:nvSpPr>
          <p:cNvPr id="3" name="AutoShape 19"/>
          <p:cNvSpPr>
            <a:spLocks noChangeArrowheads="1"/>
          </p:cNvSpPr>
          <p:nvPr/>
        </p:nvSpPr>
        <p:spPr bwMode="auto">
          <a:xfrm rot="-5400000">
            <a:off x="1035844" y="1035844"/>
            <a:ext cx="1357312" cy="2286000"/>
          </a:xfrm>
          <a:prstGeom prst="flowChartDocumen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" name="AutoShape 19"/>
          <p:cNvSpPr>
            <a:spLocks noChangeArrowheads="1"/>
          </p:cNvSpPr>
          <p:nvPr/>
        </p:nvSpPr>
        <p:spPr bwMode="auto">
          <a:xfrm rot="-5400000">
            <a:off x="4103688" y="3968750"/>
            <a:ext cx="1079500" cy="2286000"/>
          </a:xfrm>
          <a:prstGeom prst="flowChartDocumen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 rot="-5400000">
            <a:off x="1031875" y="2825750"/>
            <a:ext cx="1079500" cy="2286000"/>
          </a:xfrm>
          <a:prstGeom prst="flowChartDocumen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 rot="-5400000">
            <a:off x="1281906" y="4361657"/>
            <a:ext cx="1293813" cy="2286000"/>
          </a:xfrm>
          <a:prstGeom prst="flowChartDocumen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7" name="AutoShape 19"/>
          <p:cNvSpPr>
            <a:spLocks noChangeArrowheads="1"/>
          </p:cNvSpPr>
          <p:nvPr/>
        </p:nvSpPr>
        <p:spPr bwMode="auto">
          <a:xfrm rot="-5400000">
            <a:off x="3817938" y="1468438"/>
            <a:ext cx="1365250" cy="2571750"/>
          </a:xfrm>
          <a:prstGeom prst="flowChartDocumen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 rot="-5400000">
            <a:off x="6675438" y="4103688"/>
            <a:ext cx="1293812" cy="2500312"/>
          </a:xfrm>
          <a:prstGeom prst="flowChartDocumen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9" name="AutoShape 19"/>
          <p:cNvSpPr>
            <a:spLocks noChangeArrowheads="1"/>
          </p:cNvSpPr>
          <p:nvPr/>
        </p:nvSpPr>
        <p:spPr bwMode="auto">
          <a:xfrm rot="-5400000">
            <a:off x="6961188" y="611188"/>
            <a:ext cx="1079500" cy="2286000"/>
          </a:xfrm>
          <a:prstGeom prst="flowChartDocumen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 rot="-5400000">
            <a:off x="6961188" y="2468563"/>
            <a:ext cx="1079500" cy="2286000"/>
          </a:xfrm>
          <a:prstGeom prst="flowChartDocumen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Arial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86609396"/>
              </p:ext>
            </p:extLst>
          </p:nvPr>
        </p:nvGraphicFramePr>
        <p:xfrm>
          <a:off x="725488" y="1700213"/>
          <a:ext cx="1830288" cy="1087437"/>
        </p:xfrm>
        <a:graphic>
          <a:graphicData uri="http://schemas.openxmlformats.org/presentationml/2006/ole">
            <p:oleObj spid="_x0000_s1138" name="Формула" r:id="rId3" imgW="685800" imgH="45720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384550" y="2276475"/>
          <a:ext cx="2084388" cy="1087438"/>
        </p:xfrm>
        <a:graphic>
          <a:graphicData uri="http://schemas.openxmlformats.org/presentationml/2006/ole">
            <p:oleObj spid="_x0000_s1139" name="Формула" r:id="rId4" imgW="876300" imgH="45720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000125" y="3643313"/>
          <a:ext cx="1062038" cy="785812"/>
        </p:xfrm>
        <a:graphic>
          <a:graphicData uri="http://schemas.openxmlformats.org/presentationml/2006/ole">
            <p:oleObj spid="_x0000_s1140" name="Формула" r:id="rId5" imgW="291847" imgH="215713" progId="Equation.3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6858000" y="1428750"/>
          <a:ext cx="1154113" cy="785813"/>
        </p:xfrm>
        <a:graphic>
          <a:graphicData uri="http://schemas.openxmlformats.org/presentationml/2006/ole">
            <p:oleObj spid="_x0000_s1141" name="Формула" r:id="rId6" imgW="317087" imgH="215619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3929063" y="4786313"/>
          <a:ext cx="1260475" cy="714375"/>
        </p:xfrm>
        <a:graphic>
          <a:graphicData uri="http://schemas.openxmlformats.org/presentationml/2006/ole">
            <p:oleObj spid="_x0000_s1142" name="Формула" r:id="rId7" imgW="380835" imgH="215806" progId="Equation.3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786563" y="3270250"/>
          <a:ext cx="1285875" cy="873125"/>
        </p:xfrm>
        <a:graphic>
          <a:graphicData uri="http://schemas.openxmlformats.org/presentationml/2006/ole">
            <p:oleObj spid="_x0000_s1143" name="Формула" r:id="rId8" imgW="317087" imgH="215619" progId="Equation.3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6254750" y="4913313"/>
          <a:ext cx="1935163" cy="1087437"/>
        </p:xfrm>
        <a:graphic>
          <a:graphicData uri="http://schemas.openxmlformats.org/presentationml/2006/ole">
            <p:oleObj spid="_x0000_s1144" name="Формула" r:id="rId9" imgW="812447" imgH="457002" progId="Equation.3">
              <p:embed/>
            </p:oleObj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900113" y="5013325"/>
          <a:ext cx="2085975" cy="1087438"/>
        </p:xfrm>
        <a:graphic>
          <a:graphicData uri="http://schemas.openxmlformats.org/presentationml/2006/ole">
            <p:oleObj spid="_x0000_s1145" name="Формула" r:id="rId10" imgW="876300" imgH="457200" progId="Equation.3">
              <p:embed/>
            </p:oleObj>
          </a:graphicData>
        </a:graphic>
      </p:graphicFrame>
      <p:sp>
        <p:nvSpPr>
          <p:cNvPr id="1043" name="Text Box 21"/>
          <p:cNvSpPr txBox="1">
            <a:spLocks noChangeArrowheads="1"/>
          </p:cNvSpPr>
          <p:nvPr/>
        </p:nvSpPr>
        <p:spPr bwMode="auto">
          <a:xfrm>
            <a:off x="250825" y="6524625"/>
            <a:ext cx="8353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chemeClr val="tx2"/>
                </a:solidFill>
              </a:rPr>
              <a:t>При правильно выбранном соответствии пара клавиш окрашивается в одинаковый цвет.</a:t>
            </a:r>
          </a:p>
        </p:txBody>
      </p:sp>
      <p:sp>
        <p:nvSpPr>
          <p:cNvPr id="1044" name="Text Box 22"/>
          <p:cNvSpPr txBox="1">
            <a:spLocks noChangeArrowheads="1"/>
          </p:cNvSpPr>
          <p:nvPr/>
        </p:nvSpPr>
        <p:spPr bwMode="auto">
          <a:xfrm>
            <a:off x="2339975" y="6165850"/>
            <a:ext cx="4392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chemeClr val="tx2"/>
                </a:solidFill>
              </a:rPr>
              <a:t>Нажмите на клавишу изображением ладони</a:t>
            </a:r>
          </a:p>
        </p:txBody>
      </p:sp>
    </p:spTree>
    <p:extLst>
      <p:ext uri="{BB962C8B-B14F-4D97-AF65-F5344CB8AC3E}">
        <p14:creationId xmlns="" xmlns:p14="http://schemas.microsoft.com/office/powerpoint/2010/main" val="186588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88640"/>
            <a:ext cx="7566596" cy="136815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Segoe UI Light" pitchFamily="34" charset="0"/>
              </a:rPr>
              <a:t>Из четырёх треугольников и квадрата</a:t>
            </a:r>
            <a:b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Segoe UI Light" pitchFamily="34" charset="0"/>
              </a:rPr>
            </a:b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Segoe UI Light" pitchFamily="34" charset="0"/>
              </a:rPr>
              <a:t> составьте квадрат</a:t>
            </a:r>
            <a:endParaRPr lang="ru-RU" sz="28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okat Modern" pitchFamily="2" charset="0"/>
              <a:cs typeface="Segoe UI Light" pitchFamily="34" charset="0"/>
            </a:endParaRPr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1184205" y="2592246"/>
            <a:ext cx="2419202" cy="1170134"/>
          </a:xfrm>
          <a:prstGeom prst="rtTriangl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84998" y="3438923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1362799" y="3616724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82945" y="2563315"/>
            <a:ext cx="33695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Calibri"/>
              </a:rPr>
              <a:t>c</a:t>
            </a:r>
            <a:endParaRPr lang="ru-RU" sz="280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655" y="2915703"/>
            <a:ext cx="37382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Calibri"/>
              </a:rPr>
              <a:t>b</a:t>
            </a:r>
            <a:endParaRPr lang="ru-RU" sz="280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1803" y="3796113"/>
            <a:ext cx="35618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Calibri"/>
              </a:rPr>
              <a:t>a</a:t>
            </a:r>
            <a:endParaRPr lang="ru-RU" sz="280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2060848"/>
            <a:ext cx="2232248" cy="217425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15827317">
            <a:off x="2809483" y="2959502"/>
            <a:ext cx="2281044" cy="1173365"/>
          </a:xfrm>
          <a:prstGeom prst="rtTriangl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755576" y="4092444"/>
            <a:ext cx="2265778" cy="1170682"/>
          </a:xfrm>
          <a:prstGeom prst="rtTriangl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ый треугольник 13"/>
          <p:cNvSpPr/>
          <p:nvPr/>
        </p:nvSpPr>
        <p:spPr>
          <a:xfrm rot="19176514">
            <a:off x="2511058" y="4657795"/>
            <a:ext cx="2348093" cy="1210663"/>
          </a:xfrm>
          <a:prstGeom prst="rtTriangl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67496" y="2870192"/>
            <a:ext cx="33695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Calibri"/>
              </a:rPr>
              <a:t>c</a:t>
            </a:r>
            <a:endParaRPr lang="ru-RU" sz="280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5749" y="1484784"/>
            <a:ext cx="184653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tx2"/>
                </a:solidFill>
                <a:latin typeface="Calibri"/>
              </a:rPr>
              <a:t>Для 1 команды</a:t>
            </a:r>
            <a:endParaRPr lang="ru-RU" sz="200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3844" y="2068926"/>
            <a:ext cx="33695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Calibri"/>
              </a:rPr>
              <a:t>c</a:t>
            </a:r>
            <a:endParaRPr lang="ru-RU" sz="280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1420" y="2786058"/>
            <a:ext cx="33695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Calibri"/>
              </a:rPr>
              <a:t>c</a:t>
            </a:r>
            <a:endParaRPr lang="ru-RU" sz="280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99592" y="4932011"/>
            <a:ext cx="1584176" cy="161800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3643" y="5401721"/>
            <a:ext cx="65594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tx2"/>
                </a:solidFill>
                <a:latin typeface="Calibri"/>
              </a:rPr>
              <a:t>а-</a:t>
            </a:r>
            <a:r>
              <a:rPr lang="en-US" sz="2800" dirty="0" smtClean="0">
                <a:solidFill>
                  <a:schemeClr val="tx2"/>
                </a:solidFill>
                <a:latin typeface="Calibri"/>
              </a:rPr>
              <a:t>b</a:t>
            </a:r>
            <a:endParaRPr lang="ru-RU" sz="280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1249" y="6003427"/>
            <a:ext cx="65594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tx2"/>
                </a:solidFill>
                <a:latin typeface="Calibri"/>
              </a:rPr>
              <a:t>а-</a:t>
            </a:r>
            <a:r>
              <a:rPr lang="en-US" sz="2800" dirty="0" smtClean="0">
                <a:solidFill>
                  <a:schemeClr val="tx2"/>
                </a:solidFill>
                <a:latin typeface="Calibri"/>
              </a:rPr>
              <a:t>b</a:t>
            </a:r>
            <a:endParaRPr lang="ru-RU" sz="280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92080" y="4437112"/>
            <a:ext cx="184653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tx2"/>
                </a:solidFill>
                <a:latin typeface="Calibri"/>
              </a:rPr>
              <a:t>Для 2 команды</a:t>
            </a:r>
            <a:endParaRPr lang="ru-RU" sz="2000" dirty="0">
              <a:solidFill>
                <a:schemeClr val="tx2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94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1242"/>
            <a:ext cx="6717432" cy="72547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</a:rPr>
              <a:t>Разбейте эти задачи на 2 </a:t>
            </a:r>
            <a:r>
              <a:rPr lang="ru-RU" sz="31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</a:rPr>
              <a:t>группы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244" name="AutoShape 196"/>
          <p:cNvSpPr>
            <a:spLocks noChangeArrowheads="1"/>
          </p:cNvSpPr>
          <p:nvPr/>
        </p:nvSpPr>
        <p:spPr bwMode="auto">
          <a:xfrm>
            <a:off x="752726" y="1008320"/>
            <a:ext cx="1952625" cy="1085850"/>
          </a:xfrm>
          <a:prstGeom prst="parallelogram">
            <a:avLst>
              <a:gd name="adj" fmla="val 44956"/>
            </a:avLst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3" name="AutoShape 195"/>
          <p:cNvSpPr>
            <a:spLocks noChangeShapeType="1"/>
          </p:cNvSpPr>
          <p:nvPr/>
        </p:nvSpPr>
        <p:spPr bwMode="auto">
          <a:xfrm flipH="1">
            <a:off x="1252792" y="1008320"/>
            <a:ext cx="9525" cy="1085850"/>
          </a:xfrm>
          <a:prstGeom prst="straightConnector1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2" name="AutoShape 194"/>
          <p:cNvSpPr>
            <a:spLocks noChangeShapeType="1"/>
          </p:cNvSpPr>
          <p:nvPr/>
        </p:nvSpPr>
        <p:spPr bwMode="auto">
          <a:xfrm>
            <a:off x="1252792" y="1937014"/>
            <a:ext cx="2000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1" name="AutoShape 193"/>
          <p:cNvSpPr>
            <a:spLocks noChangeShapeType="1"/>
          </p:cNvSpPr>
          <p:nvPr/>
        </p:nvSpPr>
        <p:spPr bwMode="auto">
          <a:xfrm>
            <a:off x="1467106" y="1937014"/>
            <a:ext cx="0" cy="171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4" name="AutoShape 216"/>
          <p:cNvSpPr>
            <a:spLocks noChangeShapeType="1"/>
          </p:cNvSpPr>
          <p:nvPr/>
        </p:nvSpPr>
        <p:spPr bwMode="auto">
          <a:xfrm flipH="1">
            <a:off x="5039006" y="1794138"/>
            <a:ext cx="1714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3" name="AutoShape 215"/>
          <p:cNvSpPr>
            <a:spLocks noChangeShapeType="1"/>
          </p:cNvSpPr>
          <p:nvPr/>
        </p:nvSpPr>
        <p:spPr bwMode="auto">
          <a:xfrm>
            <a:off x="5039006" y="1794138"/>
            <a:ext cx="0" cy="171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2" name="Text Box 244"/>
          <p:cNvSpPr txBox="1">
            <a:spLocks noChangeArrowheads="1"/>
          </p:cNvSpPr>
          <p:nvPr/>
        </p:nvSpPr>
        <p:spPr bwMode="auto">
          <a:xfrm>
            <a:off x="7356972" y="3440517"/>
            <a:ext cx="409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</a:t>
            </a:r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62" name="Text Box 214"/>
          <p:cNvSpPr txBox="1">
            <a:spLocks noChangeArrowheads="1"/>
          </p:cNvSpPr>
          <p:nvPr/>
        </p:nvSpPr>
        <p:spPr bwMode="auto">
          <a:xfrm>
            <a:off x="4538940" y="1222634"/>
            <a:ext cx="2857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61" name="Text Box 213"/>
          <p:cNvSpPr txBox="1">
            <a:spLocks noChangeArrowheads="1"/>
          </p:cNvSpPr>
          <p:nvPr/>
        </p:nvSpPr>
        <p:spPr bwMode="auto">
          <a:xfrm>
            <a:off x="5610510" y="579692"/>
            <a:ext cx="28575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4" name="Text Box 236"/>
          <p:cNvSpPr txBox="1">
            <a:spLocks noChangeArrowheads="1"/>
          </p:cNvSpPr>
          <p:nvPr/>
        </p:nvSpPr>
        <p:spPr bwMode="auto">
          <a:xfrm>
            <a:off x="1324230" y="2151328"/>
            <a:ext cx="5429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b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12</a:t>
            </a:r>
            <a:endParaRPr lang="en-US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0" name="Text Box 192"/>
          <p:cNvSpPr txBox="1">
            <a:spLocks noChangeArrowheads="1"/>
          </p:cNvSpPr>
          <p:nvPr/>
        </p:nvSpPr>
        <p:spPr bwMode="auto">
          <a:xfrm>
            <a:off x="1324230" y="1365510"/>
            <a:ext cx="304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60" name="Text Box 212"/>
          <p:cNvSpPr txBox="1">
            <a:spLocks noChangeArrowheads="1"/>
          </p:cNvSpPr>
          <p:nvPr/>
        </p:nvSpPr>
        <p:spPr bwMode="auto">
          <a:xfrm>
            <a:off x="5253320" y="1294072"/>
            <a:ext cx="276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</a:t>
            </a:r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9" name="Text Box 191"/>
          <p:cNvSpPr txBox="1">
            <a:spLocks noChangeArrowheads="1"/>
          </p:cNvSpPr>
          <p:nvPr/>
        </p:nvSpPr>
        <p:spPr bwMode="auto">
          <a:xfrm>
            <a:off x="2467238" y="1794138"/>
            <a:ext cx="61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b="1" u="sng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S=?</a:t>
            </a:r>
            <a:endParaRPr lang="en-US" b="1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9" name="Text Box 211"/>
          <p:cNvSpPr txBox="1">
            <a:spLocks noChangeArrowheads="1"/>
          </p:cNvSpPr>
          <p:nvPr/>
        </p:nvSpPr>
        <p:spPr bwMode="auto">
          <a:xfrm>
            <a:off x="6324890" y="1008320"/>
            <a:ext cx="666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S=30</a:t>
            </a:r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7" name="Text Box 189"/>
          <p:cNvSpPr txBox="1">
            <a:spLocks noChangeArrowheads="1"/>
          </p:cNvSpPr>
          <p:nvPr/>
        </p:nvSpPr>
        <p:spPr bwMode="auto">
          <a:xfrm>
            <a:off x="7325022" y="5442231"/>
            <a:ext cx="6762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600" b="1" u="sng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 - ?</a:t>
            </a:r>
            <a:endParaRPr lang="en-US" b="1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8" name="Oval 210"/>
          <p:cNvSpPr>
            <a:spLocks noChangeArrowheads="1"/>
          </p:cNvSpPr>
          <p:nvPr/>
        </p:nvSpPr>
        <p:spPr bwMode="auto">
          <a:xfrm>
            <a:off x="4038874" y="865444"/>
            <a:ext cx="476250" cy="381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8" name="Oval 190"/>
          <p:cNvSpPr>
            <a:spLocks noChangeArrowheads="1"/>
          </p:cNvSpPr>
          <p:nvPr/>
        </p:nvSpPr>
        <p:spPr bwMode="auto">
          <a:xfrm>
            <a:off x="395536" y="794006"/>
            <a:ext cx="447675" cy="4381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7" name="Text Box 209"/>
          <p:cNvSpPr txBox="1">
            <a:spLocks noChangeArrowheads="1"/>
          </p:cNvSpPr>
          <p:nvPr/>
        </p:nvSpPr>
        <p:spPr bwMode="auto">
          <a:xfrm>
            <a:off x="6324890" y="1508386"/>
            <a:ext cx="495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u="sng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x-?</a:t>
            </a:r>
            <a:endParaRPr lang="en-US" b="1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94" name="Rectangle 2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21" name="AutoShape 273"/>
          <p:cNvSpPr>
            <a:spLocks noChangeArrowheads="1"/>
          </p:cNvSpPr>
          <p:nvPr/>
        </p:nvSpPr>
        <p:spPr bwMode="auto">
          <a:xfrm rot="8521414">
            <a:off x="6642109" y="4578564"/>
            <a:ext cx="1885950" cy="1447800"/>
          </a:xfrm>
          <a:prstGeom prst="rtTriangle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322" name="AutoShape 274"/>
          <p:cNvCxnSpPr>
            <a:cxnSpLocks noChangeShapeType="1"/>
          </p:cNvCxnSpPr>
          <p:nvPr/>
        </p:nvCxnSpPr>
        <p:spPr bwMode="auto">
          <a:xfrm>
            <a:off x="7880359" y="4178514"/>
            <a:ext cx="28575" cy="1123950"/>
          </a:xfrm>
          <a:prstGeom prst="straightConnector1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323" name="AutoShape 275"/>
          <p:cNvCxnSpPr>
            <a:cxnSpLocks noChangeShapeType="1"/>
          </p:cNvCxnSpPr>
          <p:nvPr/>
        </p:nvCxnSpPr>
        <p:spPr bwMode="auto">
          <a:xfrm flipH="1">
            <a:off x="7718434" y="5102439"/>
            <a:ext cx="1905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24" name="AutoShape 276"/>
          <p:cNvCxnSpPr>
            <a:cxnSpLocks noChangeShapeType="1"/>
          </p:cNvCxnSpPr>
          <p:nvPr/>
        </p:nvCxnSpPr>
        <p:spPr bwMode="auto">
          <a:xfrm>
            <a:off x="7718434" y="5102439"/>
            <a:ext cx="0" cy="200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325" name="Text Box 277"/>
          <p:cNvSpPr txBox="1">
            <a:spLocks noChangeArrowheads="1"/>
          </p:cNvSpPr>
          <p:nvPr/>
        </p:nvSpPr>
        <p:spPr bwMode="auto">
          <a:xfrm>
            <a:off x="7375534" y="4740489"/>
            <a:ext cx="4476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4.8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6" name="Text Box 278"/>
          <p:cNvSpPr txBox="1">
            <a:spLocks noChangeArrowheads="1"/>
          </p:cNvSpPr>
          <p:nvPr/>
        </p:nvSpPr>
        <p:spPr bwMode="auto">
          <a:xfrm>
            <a:off x="6927859" y="4178514"/>
            <a:ext cx="390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spcAft>
                <a:spcPts val="100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8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7" name="Text Box 279"/>
          <p:cNvSpPr txBox="1">
            <a:spLocks noChangeArrowheads="1"/>
          </p:cNvSpPr>
          <p:nvPr/>
        </p:nvSpPr>
        <p:spPr bwMode="auto">
          <a:xfrm>
            <a:off x="8442334" y="4511889"/>
            <a:ext cx="381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600" b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6</a:t>
            </a:r>
            <a:endParaRPr lang="ru-RU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28" name="AutoShape 280"/>
          <p:cNvCxnSpPr>
            <a:cxnSpLocks noChangeShapeType="1"/>
          </p:cNvCxnSpPr>
          <p:nvPr/>
        </p:nvCxnSpPr>
        <p:spPr bwMode="auto">
          <a:xfrm>
            <a:off x="7718434" y="4311864"/>
            <a:ext cx="161925" cy="200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29" name="AutoShape 281"/>
          <p:cNvCxnSpPr>
            <a:cxnSpLocks noChangeShapeType="1"/>
          </p:cNvCxnSpPr>
          <p:nvPr/>
        </p:nvCxnSpPr>
        <p:spPr bwMode="auto">
          <a:xfrm flipV="1">
            <a:off x="7880359" y="4388064"/>
            <a:ext cx="161925" cy="123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330" name="Oval 282"/>
          <p:cNvSpPr>
            <a:spLocks noChangeArrowheads="1"/>
          </p:cNvSpPr>
          <p:nvPr/>
        </p:nvSpPr>
        <p:spPr bwMode="auto">
          <a:xfrm>
            <a:off x="6078940" y="4080154"/>
            <a:ext cx="447675" cy="4095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60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6</a:t>
            </a: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8" name="AutoShape 290"/>
          <p:cNvSpPr>
            <a:spLocks noChangeArrowheads="1"/>
          </p:cNvSpPr>
          <p:nvPr/>
        </p:nvSpPr>
        <p:spPr bwMode="auto">
          <a:xfrm>
            <a:off x="3110180" y="4365906"/>
            <a:ext cx="2524125" cy="1543050"/>
          </a:xfrm>
          <a:prstGeom prst="diamond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339" name="AutoShape 291"/>
          <p:cNvCxnSpPr>
            <a:cxnSpLocks noChangeShapeType="1"/>
          </p:cNvCxnSpPr>
          <p:nvPr/>
        </p:nvCxnSpPr>
        <p:spPr bwMode="auto">
          <a:xfrm flipH="1">
            <a:off x="3576905" y="4365906"/>
            <a:ext cx="790575" cy="1076325"/>
          </a:xfrm>
          <a:prstGeom prst="straightConnector1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340" name="AutoShape 292"/>
          <p:cNvCxnSpPr>
            <a:cxnSpLocks noChangeShapeType="1"/>
          </p:cNvCxnSpPr>
          <p:nvPr/>
        </p:nvCxnSpPr>
        <p:spPr bwMode="auto">
          <a:xfrm flipH="1" flipV="1">
            <a:off x="3529280" y="5251731"/>
            <a:ext cx="133350" cy="85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41" name="AutoShape 293"/>
          <p:cNvCxnSpPr>
            <a:cxnSpLocks noChangeShapeType="1"/>
          </p:cNvCxnSpPr>
          <p:nvPr/>
        </p:nvCxnSpPr>
        <p:spPr bwMode="auto">
          <a:xfrm flipH="1">
            <a:off x="3453080" y="5251731"/>
            <a:ext cx="76200" cy="85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342" name="Text Box 294"/>
          <p:cNvSpPr txBox="1">
            <a:spLocks noChangeArrowheads="1"/>
          </p:cNvSpPr>
          <p:nvPr/>
        </p:nvSpPr>
        <p:spPr bwMode="auto">
          <a:xfrm>
            <a:off x="4005530" y="4870731"/>
            <a:ext cx="647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h=6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43" name="Text Box 295"/>
          <p:cNvSpPr txBox="1">
            <a:spLocks noChangeArrowheads="1"/>
          </p:cNvSpPr>
          <p:nvPr/>
        </p:nvSpPr>
        <p:spPr bwMode="auto">
          <a:xfrm>
            <a:off x="2395800" y="5508914"/>
            <a:ext cx="838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S=24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44" name="AutoShape 296"/>
          <p:cNvCxnSpPr>
            <a:cxnSpLocks noChangeShapeType="1"/>
          </p:cNvCxnSpPr>
          <p:nvPr/>
        </p:nvCxnSpPr>
        <p:spPr bwMode="auto">
          <a:xfrm>
            <a:off x="3662630" y="4642131"/>
            <a:ext cx="200025" cy="171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45" name="AutoShape 297"/>
          <p:cNvCxnSpPr>
            <a:cxnSpLocks noChangeShapeType="1"/>
          </p:cNvCxnSpPr>
          <p:nvPr/>
        </p:nvCxnSpPr>
        <p:spPr bwMode="auto">
          <a:xfrm flipH="1">
            <a:off x="4853255" y="4642131"/>
            <a:ext cx="161925" cy="171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46" name="AutoShape 298"/>
          <p:cNvCxnSpPr>
            <a:cxnSpLocks noChangeShapeType="1"/>
          </p:cNvCxnSpPr>
          <p:nvPr/>
        </p:nvCxnSpPr>
        <p:spPr bwMode="auto">
          <a:xfrm>
            <a:off x="4853255" y="5537481"/>
            <a:ext cx="114300" cy="95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47" name="AutoShape 299"/>
          <p:cNvCxnSpPr>
            <a:cxnSpLocks noChangeShapeType="1"/>
          </p:cNvCxnSpPr>
          <p:nvPr/>
        </p:nvCxnSpPr>
        <p:spPr bwMode="auto">
          <a:xfrm flipH="1">
            <a:off x="3662630" y="5442231"/>
            <a:ext cx="13335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348" name="Oval 300"/>
          <p:cNvSpPr>
            <a:spLocks noChangeArrowheads="1"/>
          </p:cNvSpPr>
          <p:nvPr/>
        </p:nvSpPr>
        <p:spPr bwMode="auto">
          <a:xfrm>
            <a:off x="2895866" y="4437344"/>
            <a:ext cx="447675" cy="4095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60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5</a:t>
            </a: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8" name="Rectangle 310"/>
          <p:cNvSpPr>
            <a:spLocks noChangeArrowheads="1"/>
          </p:cNvSpPr>
          <p:nvPr/>
        </p:nvSpPr>
        <p:spPr bwMode="auto">
          <a:xfrm>
            <a:off x="6456527" y="2222766"/>
            <a:ext cx="1895475" cy="11811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359" name="AutoShape 311"/>
          <p:cNvCxnSpPr>
            <a:cxnSpLocks noChangeShapeType="1"/>
          </p:cNvCxnSpPr>
          <p:nvPr/>
        </p:nvCxnSpPr>
        <p:spPr bwMode="auto">
          <a:xfrm flipV="1">
            <a:off x="6467766" y="2222766"/>
            <a:ext cx="1895475" cy="1181100"/>
          </a:xfrm>
          <a:prstGeom prst="straightConnector1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360" name="AutoShape 312"/>
          <p:cNvCxnSpPr>
            <a:cxnSpLocks noChangeShapeType="1"/>
          </p:cNvCxnSpPr>
          <p:nvPr/>
        </p:nvCxnSpPr>
        <p:spPr bwMode="auto">
          <a:xfrm flipH="1">
            <a:off x="8144166" y="3251466"/>
            <a:ext cx="219075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61" name="AutoShape 313"/>
          <p:cNvCxnSpPr>
            <a:cxnSpLocks noChangeShapeType="1"/>
          </p:cNvCxnSpPr>
          <p:nvPr/>
        </p:nvCxnSpPr>
        <p:spPr bwMode="auto">
          <a:xfrm>
            <a:off x="8144166" y="3289566"/>
            <a:ext cx="0" cy="133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362" name="Text Box 314"/>
          <p:cNvSpPr txBox="1">
            <a:spLocks noChangeArrowheads="1"/>
          </p:cNvSpPr>
          <p:nvPr/>
        </p:nvSpPr>
        <p:spPr bwMode="auto">
          <a:xfrm>
            <a:off x="7515516" y="2765691"/>
            <a:ext cx="6286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600" b="1" u="sng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d- ?</a:t>
            </a:r>
            <a:endParaRPr lang="ru-RU" b="1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3" name="Text Box 315"/>
          <p:cNvSpPr txBox="1">
            <a:spLocks noChangeArrowheads="1"/>
          </p:cNvSpPr>
          <p:nvPr/>
        </p:nvSpPr>
        <p:spPr bwMode="auto">
          <a:xfrm>
            <a:off x="8477541" y="2556141"/>
            <a:ext cx="342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600" b="1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</a:t>
            </a:r>
            <a:endParaRPr lang="ru-RU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4" name="Oval 316"/>
          <p:cNvSpPr>
            <a:spLocks noChangeArrowheads="1"/>
          </p:cNvSpPr>
          <p:nvPr/>
        </p:nvSpPr>
        <p:spPr bwMode="auto">
          <a:xfrm>
            <a:off x="5886738" y="2503743"/>
            <a:ext cx="447675" cy="4095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4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5" name="AutoShape 317"/>
          <p:cNvSpPr>
            <a:spLocks noChangeArrowheads="1"/>
          </p:cNvSpPr>
          <p:nvPr/>
        </p:nvSpPr>
        <p:spPr bwMode="auto">
          <a:xfrm>
            <a:off x="1395668" y="2651394"/>
            <a:ext cx="1819275" cy="1295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366" name="AutoShape 318"/>
          <p:cNvCxnSpPr>
            <a:cxnSpLocks noChangeShapeType="1"/>
          </p:cNvCxnSpPr>
          <p:nvPr/>
        </p:nvCxnSpPr>
        <p:spPr bwMode="auto">
          <a:xfrm flipH="1">
            <a:off x="2300543" y="2651394"/>
            <a:ext cx="9525" cy="1295400"/>
          </a:xfrm>
          <a:prstGeom prst="straightConnector1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367" name="AutoShape 319"/>
          <p:cNvCxnSpPr>
            <a:cxnSpLocks noChangeShapeType="1"/>
          </p:cNvCxnSpPr>
          <p:nvPr/>
        </p:nvCxnSpPr>
        <p:spPr bwMode="auto">
          <a:xfrm flipH="1">
            <a:off x="2157668" y="3775344"/>
            <a:ext cx="1428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68" name="AutoShape 320"/>
          <p:cNvCxnSpPr>
            <a:cxnSpLocks noChangeShapeType="1"/>
          </p:cNvCxnSpPr>
          <p:nvPr/>
        </p:nvCxnSpPr>
        <p:spPr bwMode="auto">
          <a:xfrm>
            <a:off x="2167193" y="3775344"/>
            <a:ext cx="0" cy="171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369" name="Text Box 321"/>
          <p:cNvSpPr txBox="1">
            <a:spLocks noChangeArrowheads="1"/>
          </p:cNvSpPr>
          <p:nvPr/>
        </p:nvSpPr>
        <p:spPr bwMode="auto">
          <a:xfrm>
            <a:off x="1395668" y="2956194"/>
            <a:ext cx="400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12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0" name="Text Box 322"/>
          <p:cNvSpPr txBox="1">
            <a:spLocks noChangeArrowheads="1"/>
          </p:cNvSpPr>
          <p:nvPr/>
        </p:nvSpPr>
        <p:spPr bwMode="auto">
          <a:xfrm>
            <a:off x="2395800" y="3294336"/>
            <a:ext cx="3238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h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1" name="Text Box 323"/>
          <p:cNvSpPr txBox="1">
            <a:spLocks noChangeArrowheads="1"/>
          </p:cNvSpPr>
          <p:nvPr/>
        </p:nvSpPr>
        <p:spPr bwMode="auto">
          <a:xfrm>
            <a:off x="2729168" y="2794269"/>
            <a:ext cx="752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1=60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2" name="Oval 324"/>
          <p:cNvSpPr>
            <a:spLocks noChangeArrowheads="1"/>
          </p:cNvSpPr>
          <p:nvPr/>
        </p:nvSpPr>
        <p:spPr bwMode="auto">
          <a:xfrm>
            <a:off x="538412" y="2937146"/>
            <a:ext cx="476250" cy="428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2071943" y="2956194"/>
            <a:ext cx="1809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3253056" y="3508650"/>
            <a:ext cx="5905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600" u="sng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S=?</a:t>
            </a:r>
            <a:endParaRPr lang="ru-RU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5" name="Text Box 327"/>
          <p:cNvSpPr txBox="1">
            <a:spLocks noChangeArrowheads="1"/>
          </p:cNvSpPr>
          <p:nvPr/>
        </p:nvSpPr>
        <p:spPr bwMode="auto">
          <a:xfrm>
            <a:off x="1824296" y="4080154"/>
            <a:ext cx="457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10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2" name="Text Box 424"/>
          <p:cNvSpPr txBox="1">
            <a:spLocks noChangeArrowheads="1"/>
          </p:cNvSpPr>
          <p:nvPr/>
        </p:nvSpPr>
        <p:spPr bwMode="auto">
          <a:xfrm>
            <a:off x="4896130" y="2008452"/>
            <a:ext cx="4381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6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295"/>
          <p:cNvSpPr txBox="1">
            <a:spLocks noChangeArrowheads="1"/>
          </p:cNvSpPr>
          <p:nvPr/>
        </p:nvSpPr>
        <p:spPr bwMode="auto">
          <a:xfrm>
            <a:off x="3843606" y="6029779"/>
            <a:ext cx="64294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1600" b="1" u="sng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Р</a:t>
            </a:r>
            <a:r>
              <a:rPr lang="en-US" sz="1600" b="1" u="sng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=</a:t>
            </a:r>
            <a:r>
              <a:rPr lang="ru-RU" sz="1600" b="1" u="sng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?</a:t>
            </a:r>
            <a:endParaRPr lang="ru-RU" b="1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ый треугольник 66"/>
          <p:cNvSpPr/>
          <p:nvPr/>
        </p:nvSpPr>
        <p:spPr>
          <a:xfrm rot="16200000">
            <a:off x="4396064" y="1222634"/>
            <a:ext cx="1071570" cy="500066"/>
          </a:xfrm>
          <a:prstGeom prst="rtTriangl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181882" y="936882"/>
            <a:ext cx="928694" cy="107157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824" y="6207695"/>
            <a:ext cx="801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Площадь параллелограмма, треугольника, трапеции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39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15616" y="476672"/>
            <a:ext cx="74533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работа.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взаимного расположения графиков линейных функций.</a:t>
            </a:r>
          </a:p>
          <a:p>
            <a:endParaRPr lang="ru-RU" sz="24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утверждает, что графики функций </a:t>
            </a:r>
          </a:p>
          <a:p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2x+5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2x-3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параллельны, а</a:t>
            </a:r>
          </a:p>
          <a:p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2x+5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- 6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пересекаются в т (0;5).</a:t>
            </a:r>
          </a:p>
          <a:p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 ли это?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9512" y="4097396"/>
            <a:ext cx="86409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Проблема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: выяснить как зависит взаимное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расположение </a:t>
            </a: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графиков линейных 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функций от коэффициентов </a:t>
            </a:r>
            <a:r>
              <a:rPr 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k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 и </a:t>
            </a:r>
            <a:r>
              <a:rPr 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b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7495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78904" y="310232"/>
            <a:ext cx="8229600" cy="598488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all" spc="20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vokat Modern" pitchFamily="2" charset="0"/>
                <a:ea typeface="+mj-ea"/>
                <a:cs typeface="Times New Roman" panose="02020603050405020304" pitchFamily="18" charset="0"/>
              </a:rPr>
              <a:t>СИЛЬНЫЕ</a:t>
            </a:r>
            <a:r>
              <a:rPr kumimoji="0" lang="ru-RU" sz="3200" i="0" u="none" strike="noStrike" kern="1200" cap="all" spc="200" normalizeH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vokat Modern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200" i="0" u="none" strike="noStrike" kern="1200" cap="all" spc="20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vokat Modern" pitchFamily="2" charset="0"/>
                <a:ea typeface="+mj-ea"/>
                <a:cs typeface="Times New Roman" panose="02020603050405020304" pitchFamily="18" charset="0"/>
              </a:rPr>
              <a:t>стороны проблемного обучения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55576" y="1700808"/>
            <a:ext cx="8208912" cy="41576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Способствует развитию познавательной активности, осознанности знаний, предупреждает появление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формализма, бездумности.</a:t>
            </a:r>
          </a:p>
          <a:p>
            <a:pPr marL="457200" marR="0" lvl="0" indent="-457200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Обеспечивает более прочное усвоение знаний.</a:t>
            </a:r>
          </a:p>
          <a:p>
            <a:pPr marL="457200" marR="0" lvl="0" indent="-457200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Развивает аналитическое мышление.</a:t>
            </a:r>
          </a:p>
          <a:p>
            <a:pPr marL="457200" marR="0" lvl="0" indent="-457200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Ориентирует на комплексное использование знаний. </a:t>
            </a:r>
          </a:p>
          <a:p>
            <a:pPr marL="457200" marR="0" lvl="0" indent="-457200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Приучает  учащихся, сталкиваясь с</a:t>
            </a:r>
          </a:p>
          <a:p>
            <a:pPr marL="457200" marR="0" lvl="0" indent="-457200" defTabSz="914400" rtl="0" eaLnBrk="1" fontAlgn="auto" latinLnBrk="0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противоречиями, разбираться в них, искать решение.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dvokat Modern" pitchFamily="2" charset="0"/>
                <a:cs typeface="Times New Roman" pitchFamily="18" charset="0"/>
              </a:rPr>
              <a:t>Исследовательская деятельность </a:t>
            </a:r>
            <a:br>
              <a:rPr kumimoji="0"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dvokat Modern" pitchFamily="2" charset="0"/>
                <a:cs typeface="Times New Roman" pitchFamily="18" charset="0"/>
              </a:rPr>
            </a:br>
            <a:r>
              <a:rPr kumimoji="0"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dvokat Modern" pitchFamily="2" charset="0"/>
                <a:cs typeface="Times New Roman" pitchFamily="18" charset="0"/>
              </a:rPr>
              <a:t>учащихся</a:t>
            </a:r>
          </a:p>
        </p:txBody>
      </p:sp>
      <p:pic>
        <p:nvPicPr>
          <p:cNvPr id="20483" name="Picture 7" descr="C:\Users\user\Desktop\IMG_20200110_094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C:\Users\user\Desktop\IMG_20200110_095004.jpg"/>
          <p:cNvPicPr>
            <a:picLocks noChangeAspect="1" noChangeArrowheads="1"/>
          </p:cNvPicPr>
          <p:nvPr/>
        </p:nvPicPr>
        <p:blipFill>
          <a:blip r:embed="rId3" cstate="print"/>
          <a:srcRect r="13446" b="8601"/>
          <a:stretch>
            <a:fillRect/>
          </a:stretch>
        </p:blipFill>
        <p:spPr bwMode="auto">
          <a:xfrm>
            <a:off x="5148064" y="3794273"/>
            <a:ext cx="3357563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:\флешка\Новая папка\фото телефона\IMG_20151226_09332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9448"/>
            <a:ext cx="7848872" cy="6257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44490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Сегодня под проблемным обучением понимается такая организация учебных занятий, которая предполагает создание под руководством учителя проблемных ситуаций и активную самостоятельную деятельность учащихся по их разрешению, в результате чего происходит творческое овладение профессиональными знаниями, навыками, умениями и развитие мыслительных способностей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C:\Users\user\Desktop\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620688"/>
            <a:ext cx="357187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C:\Users\user\Desktop\IMG-20200110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3643312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C:\Users\Admin\Downloads\IMG-20200130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143932" cy="6107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6548482" cy="49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642918"/>
            <a:ext cx="4429156" cy="590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54" y="117693"/>
            <a:ext cx="810672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заключении можно сказать, что использование проблемных ситуаций на уроках: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прежде всего формирует регулятивные универсальные учебные действия, обеспечивая выращивание умения решать проблемы. Наряду с этим происходит формирование и других универсальных учебных действий: за счёт использования диалога – коммуникативных, необходимости извлекать информацию, делать логические выводы и т.п. – познавательных.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Ребята больше думают, чаще говорят, активнее формируют мышление и речь и им очень нравится, что они сами могут объяснить увиденные явления, опыты, формулы. Это мотивирует школьников к усвоению нового материала, включая в работу практически весь класс. Диалогический поиск решения, в отличие от изложенных готовых сведений, обеспечивает понимание нового знания каждым учеником. Они учатся отстаивать собственную позицию, рискуют, проявляют инициативу.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70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8794" y="1285860"/>
            <a:ext cx="59293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создаёт проблемную ситуацию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Ученик принимает проблемную ситуацию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Совместно выявляют проблему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управляет поисковой деятельностью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Ученик осуществляет самостоятельный поиск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Обсуждение результатов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16632"/>
            <a:ext cx="8496944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200" b="1" i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проблемного </a:t>
            </a:r>
            <a:r>
              <a:rPr lang="ru-RU" sz="32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en-US" sz="32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b="1" i="1" dirty="0" smtClean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sz="2400" b="1" u="sng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u="sng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ученик усваивает приёмы логического мышления </a:t>
            </a:r>
          </a:p>
          <a:p>
            <a:pPr eaLnBrk="1" hangingPunct="1"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репродуктивным методом, следуя образцу рассуждения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</a:p>
          <a:p>
            <a:pPr eaLnBrk="1" hangingPunct="1">
              <a:buFontTx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уровень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учитель создаёт проблемную ситуацию, указывает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вовлекает их в совместный поиск путей её решения 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самого решения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уровень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учащиеся формулируют аналоговую неполнозначную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анализируют её вместе с учителем, совместно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выдвигают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предположения и обосновывают гипотезу, а доказывают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проверяют решения самостоятельно, решаются познавательные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sz="2400" b="1" u="sng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b="1" u="sng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наличие любых типов проблем и полная </a:t>
            </a:r>
          </a:p>
          <a:p>
            <a:pPr eaLnBrk="1" hangingPunct="1"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в их решении.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="" xmlns:p14="http://schemas.microsoft.com/office/powerpoint/2010/main" val="763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61336"/>
            <a:ext cx="806489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Технология проблемного обучения реализуется на основе следующих факторов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kat Modern" pitchFamily="2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90000"/>
              </a:lnSpc>
              <a:buNone/>
            </a:pP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подбор проблемных ситуаций и средств их создания;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ситуаций тесно связан с применением их в повседневной жизни;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особенностей проблемных ситуаций в различных видах учебной работы и в различных классах;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 подход и мастерство учителя, способные вызвать активную познавательную деятельность ребенка</a:t>
            </a:r>
            <a:endParaRPr lang="ru-RU" sz="2400" u="sng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9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12105" y="332656"/>
            <a:ext cx="7936359" cy="13841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20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vokat Modern" pitchFamily="2" charset="0"/>
                <a:ea typeface="+mj-ea"/>
                <a:cs typeface="+mj-cs"/>
              </a:rPr>
              <a:t>Создание проблемных ситуаций через умышленно допущенные учителем ошибки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043608" y="2132856"/>
            <a:ext cx="7992888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Решаются </a:t>
            </a: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задачи с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несформулированным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вопросом</a:t>
            </a: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 недостаточными или избыточными исходными данными;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неопределенностью в постановке вопроса;</a:t>
            </a: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 противоречивыми данными;</a:t>
            </a: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 заведомо допущенными ошибками;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ограниченным временем решения.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611560" y="1700808"/>
            <a:ext cx="8568952" cy="56166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ru-RU" sz="2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Больший угол треугольника равен 50°. Найдите остальные углы. 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        Внешний угол при основании равнобедренного треугольника равен 75°. Найдите углы треугольника.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Диагональ ромба в два раза больше его стороны. Найдите углы ромба.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14414" y="428604"/>
            <a:ext cx="7215238" cy="8641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all" spc="20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vokat Modern" pitchFamily="2" charset="0"/>
                <a:ea typeface="+mj-ea"/>
                <a:cs typeface="Times New Roman" pitchFamily="18" charset="0"/>
              </a:rPr>
              <a:t>задачи с неправильными</a:t>
            </a:r>
            <a:r>
              <a:rPr kumimoji="0" lang="ru-RU" sz="2800" i="0" u="none" strike="noStrike" kern="1200" cap="all" spc="200" normalizeH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vokat Modern" pitchFamily="2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i="0" u="none" strike="noStrike" kern="1200" cap="all" spc="20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vokat Modern" pitchFamily="2" charset="0"/>
                <a:ea typeface="+mj-ea"/>
                <a:cs typeface="Times New Roman" pitchFamily="18" charset="0"/>
              </a:rPr>
              <a:t>исходными данными </a:t>
            </a:r>
            <a:endParaRPr kumimoji="0" lang="ru-RU" sz="3200" i="0" u="none" strike="noStrike" kern="1200" cap="all" spc="200" normalizeH="0" baseline="0" noProof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vokat Modern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361950"/>
            <a:ext cx="498793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10 класс. Задача по теме</a:t>
            </a:r>
          </a:p>
          <a:p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угол между плоскостями.</a:t>
            </a: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В правильной треугольной пирамиде SABC с вершиной S, все рёбра которой равны 3, точка М — середина ребра АС, точка О — центр основания пирамиды, точка F делит отрезок SO в отношении 2:1, считая от вершины пирамиды. а) Докажите, что плоскость MSF перпендикулярна ребру АС.</a:t>
            </a: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б) Найдите угол между плоскостью MCF и плоскостью ABC.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16347" y="3859460"/>
            <a:ext cx="2884488" cy="1588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16347" y="3868638"/>
            <a:ext cx="2154238" cy="146050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2605460" y="4233763"/>
            <a:ext cx="1460500" cy="73025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816347" y="3174901"/>
            <a:ext cx="3614737" cy="693738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1911722" y="2079526"/>
            <a:ext cx="2154237" cy="142398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10800000">
            <a:off x="3346847" y="4416326"/>
            <a:ext cx="73025" cy="36512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>
            <a:off x="3256582" y="4489847"/>
            <a:ext cx="73025" cy="36512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3274839" y="4544615"/>
            <a:ext cx="73025" cy="36513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602716" y="3717032"/>
            <a:ext cx="2968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B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2018830" y="4149080"/>
            <a:ext cx="3209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O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123728" y="1434262"/>
            <a:ext cx="2792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S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3662735" y="3686076"/>
            <a:ext cx="303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A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3347864" y="4365104"/>
            <a:ext cx="359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M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2834978" y="5251103"/>
            <a:ext cx="2968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</a:t>
            </a:r>
            <a:endParaRPr lang="ru-RU" sz="1600" dirty="0">
              <a:latin typeface="Calibri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5400000">
            <a:off x="458366" y="2061270"/>
            <a:ext cx="2154237" cy="146050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3293095" y="4434583"/>
            <a:ext cx="73025" cy="36512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195736" y="1700808"/>
            <a:ext cx="72008" cy="252028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916492" y="3284984"/>
            <a:ext cx="2792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F</a:t>
            </a:r>
            <a:endParaRPr lang="ru-RU" sz="1600" dirty="0">
              <a:latin typeface="Calibri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2195736" y="3501008"/>
            <a:ext cx="792088" cy="1800200"/>
          </a:xfrm>
          <a:prstGeom prst="line">
            <a:avLst/>
          </a:prstGeom>
          <a:ln w="38100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96" idx="1"/>
          </p:cNvCxnSpPr>
          <p:nvPr/>
        </p:nvCxnSpPr>
        <p:spPr>
          <a:xfrm flipH="1" flipV="1">
            <a:off x="2195736" y="3501008"/>
            <a:ext cx="1466999" cy="354345"/>
          </a:xfrm>
          <a:prstGeom prst="line">
            <a:avLst/>
          </a:prstGeom>
          <a:ln w="38100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2195736" y="3501009"/>
            <a:ext cx="1152128" cy="1008111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827584" y="3861048"/>
            <a:ext cx="2520280" cy="648072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Дуга 79"/>
          <p:cNvSpPr/>
          <p:nvPr/>
        </p:nvSpPr>
        <p:spPr>
          <a:xfrm rot="16899095">
            <a:off x="3071904" y="4441636"/>
            <a:ext cx="206315" cy="45719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  <p:bldP spid="34" grpId="0"/>
      <p:bldP spid="80" grpId="0" animBg="1"/>
    </p:bldLst>
  </p:timing>
</p:sld>
</file>

<file path=ppt/theme/theme1.xml><?xml version="1.0" encoding="utf-8"?>
<a:theme xmlns:a="http://schemas.openxmlformats.org/drawingml/2006/main" name="Тема4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6806549_TF67530480.potx" id="{CC507B9C-48B5-4676-BDDE-C18FDECA189B}" vid="{695C6414-FB64-4D0C-AC9B-E3947B2C1B0D}"/>
    </a:ext>
  </a:extLst>
</a:theme>
</file>

<file path=ppt/theme/theme2.xml><?xml version="1.0" encoding="utf-8"?>
<a:theme xmlns:a="http://schemas.openxmlformats.org/drawingml/2006/main" name="2_Тема4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6806549_TF67530480.potx" id="{CC507B9C-48B5-4676-BDDE-C18FDECA189B}" vid="{695C6414-FB64-4D0C-AC9B-E3947B2C1B0D}"/>
    </a:ext>
  </a:extLst>
</a:theme>
</file>

<file path=ppt/theme/theme3.xml><?xml version="1.0" encoding="utf-8"?>
<a:theme xmlns:a="http://schemas.openxmlformats.org/drawingml/2006/main" name="1_Тема4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6806549_TF67530480.potx" id="{CC507B9C-48B5-4676-BDDE-C18FDECA189B}" vid="{695C6414-FB64-4D0C-AC9B-E3947B2C1B0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1703</TotalTime>
  <Words>1390</Words>
  <Application>Microsoft Office PowerPoint</Application>
  <PresentationFormat>Экран (4:3)</PresentationFormat>
  <Paragraphs>204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Тема4</vt:lpstr>
      <vt:lpstr>2_Тема4</vt:lpstr>
      <vt:lpstr>1_Тема4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Создание проблемных ситуаций через решение задач на сравнение и внимание</vt:lpstr>
      <vt:lpstr>Слайд 15</vt:lpstr>
      <vt:lpstr>Слайд 16</vt:lpstr>
      <vt:lpstr>Создание проблемных ситуаций через решение задач , связанных с жизнью</vt:lpstr>
      <vt:lpstr>Задача арабского математика XI в </vt:lpstr>
      <vt:lpstr>Создание проблемных ситуаций через использование занимательных заданий</vt:lpstr>
      <vt:lpstr>Создание проблемных ситуаций через различные способы решения одной задачи</vt:lpstr>
      <vt:lpstr>Слайд 21</vt:lpstr>
      <vt:lpstr>Слайд 22</vt:lpstr>
      <vt:lpstr>Слайд 23</vt:lpstr>
      <vt:lpstr>Из четырёх треугольников и квадрата  составьте квадрат</vt:lpstr>
      <vt:lpstr>Разбейте эти задачи на 2 группы </vt:lpstr>
      <vt:lpstr>Слайд 26</vt:lpstr>
      <vt:lpstr>Слайд 27</vt:lpstr>
      <vt:lpstr>Исследовательская деятельность  учащихся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проблемных ситуаций на уроках математики</dc:title>
  <dc:creator>Маргарита</dc:creator>
  <cp:lastModifiedBy>Admin</cp:lastModifiedBy>
  <cp:revision>172</cp:revision>
  <dcterms:created xsi:type="dcterms:W3CDTF">2013-01-20T05:57:11Z</dcterms:created>
  <dcterms:modified xsi:type="dcterms:W3CDTF">2024-12-21T18:27:07Z</dcterms:modified>
</cp:coreProperties>
</file>